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</p:sldIdLst>
  <p:sldSz cy="5143500" cx="9144000"/>
  <p:notesSz cx="6858000" cy="9144000"/>
  <p:embeddedFontLst>
    <p:embeddedFont>
      <p:font typeface="Raleway"/>
      <p:regular r:id="rId11"/>
      <p:bold r:id="rId12"/>
      <p:italic r:id="rId13"/>
      <p:boldItalic r:id="rId14"/>
    </p:embeddedFont>
    <p:embeddedFont>
      <p:font typeface="Lato"/>
      <p:regular r:id="rId15"/>
      <p:bold r:id="rId16"/>
      <p:italic r:id="rId17"/>
      <p:boldItalic r:id="rId1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font" Target="fonts/Raleway-regular.fntdata"/><Relationship Id="rId10" Type="http://schemas.openxmlformats.org/officeDocument/2006/relationships/slide" Target="slides/slide5.xml"/><Relationship Id="rId13" Type="http://schemas.openxmlformats.org/officeDocument/2006/relationships/font" Target="fonts/Raleway-italic.fntdata"/><Relationship Id="rId12" Type="http://schemas.openxmlformats.org/officeDocument/2006/relationships/font" Target="fonts/Raleway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Lato-regular.fntdata"/><Relationship Id="rId14" Type="http://schemas.openxmlformats.org/officeDocument/2006/relationships/font" Target="fonts/Raleway-boldItalic.fntdata"/><Relationship Id="rId17" Type="http://schemas.openxmlformats.org/officeDocument/2006/relationships/font" Target="fonts/Lato-italic.fntdata"/><Relationship Id="rId16" Type="http://schemas.openxmlformats.org/officeDocument/2006/relationships/font" Target="fonts/Lato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18" Type="http://schemas.openxmlformats.org/officeDocument/2006/relationships/font" Target="fonts/Lato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118d2a74c2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2118d2a74c2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118d2a74c2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118d2a74c2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118d2a74c2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2118d2a74c2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118d2a74c2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118d2a74c2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Relationship Id="rId4" Type="http://schemas.openxmlformats.org/officeDocument/2006/relationships/image" Target="../media/image6.png"/><Relationship Id="rId5" Type="http://schemas.openxmlformats.org/officeDocument/2006/relationships/image" Target="../media/image1.png"/><Relationship Id="rId6" Type="http://schemas.openxmlformats.org/officeDocument/2006/relationships/image" Target="../media/image8.png"/><Relationship Id="rId7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Relationship Id="rId4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7.png"/><Relationship Id="rId5" Type="http://schemas.openxmlformats.org/officeDocument/2006/relationships/image" Target="../media/image2.png"/><Relationship Id="rId6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/>
          <p:nvPr/>
        </p:nvSpPr>
        <p:spPr>
          <a:xfrm>
            <a:off x="0" y="1369650"/>
            <a:ext cx="9156300" cy="3773700"/>
          </a:xfrm>
          <a:prstGeom prst="rect">
            <a:avLst/>
          </a:prstGeom>
          <a:solidFill>
            <a:srgbClr val="E9EDEE">
              <a:alpha val="723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TASTE OF CHICAGO</a:t>
            </a:r>
            <a:endParaRPr/>
          </a:p>
        </p:txBody>
      </p:sp>
      <p:sp>
        <p:nvSpPr>
          <p:cNvPr id="88" name="Google Shape;88;p13"/>
          <p:cNvSpPr txBox="1"/>
          <p:nvPr>
            <p:ph idx="1" type="subTitle"/>
          </p:nvPr>
        </p:nvSpPr>
        <p:spPr>
          <a:xfrm>
            <a:off x="741552" y="230115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Scrape Chicago Restaurants Information from Tripadvisor Using Python Selenium</a:t>
            </a:r>
            <a:endParaRPr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Purpose</a:t>
            </a:r>
            <a:endParaRPr/>
          </a:p>
        </p:txBody>
      </p:sp>
      <p:sp>
        <p:nvSpPr>
          <p:cNvPr id="94" name="Google Shape;94;p14"/>
          <p:cNvSpPr txBox="1"/>
          <p:nvPr>
            <p:ph idx="1" type="body"/>
          </p:nvPr>
        </p:nvSpPr>
        <p:spPr>
          <a:xfrm>
            <a:off x="729450" y="1979100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Scrape </a:t>
            </a:r>
            <a:r>
              <a:rPr lang="en"/>
              <a:t>restaurants</a:t>
            </a:r>
            <a:r>
              <a:rPr lang="en"/>
              <a:t> information including name, price range, location, score, review, number of comments, cuisine features from Tripadvisor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Create a visual analysis to explore top restaurants characteristics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 txBox="1"/>
          <p:nvPr>
            <p:ph type="title"/>
          </p:nvPr>
        </p:nvSpPr>
        <p:spPr>
          <a:xfrm>
            <a:off x="676800" y="5870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Collect URLS of Top 120 Restaurants</a:t>
            </a:r>
            <a:endParaRPr/>
          </a:p>
        </p:txBody>
      </p:sp>
      <p:sp>
        <p:nvSpPr>
          <p:cNvPr id="100" name="Google Shape;100;p15"/>
          <p:cNvSpPr txBox="1"/>
          <p:nvPr/>
        </p:nvSpPr>
        <p:spPr>
          <a:xfrm>
            <a:off x="743800" y="1399950"/>
            <a:ext cx="7688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Use selenium to catch all &lt;a href&gt; attributes under &lt;div&gt; 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with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 the data-test-target “restaurant” list, then use .click() to move to the next page 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01" name="Google Shape;10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167950"/>
            <a:ext cx="5522268" cy="2823152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5"/>
          <p:cNvSpPr/>
          <p:nvPr/>
        </p:nvSpPr>
        <p:spPr>
          <a:xfrm>
            <a:off x="4059650" y="2986525"/>
            <a:ext cx="299400" cy="299400"/>
          </a:xfrm>
          <a:prstGeom prst="ellipse">
            <a:avLst/>
          </a:prstGeom>
          <a:solidFill>
            <a:srgbClr val="A43C3C">
              <a:alpha val="45280"/>
            </a:srgbClr>
          </a:solidFill>
          <a:ln cap="flat" cmpd="sng" w="9525">
            <a:solidFill>
              <a:srgbClr val="A61C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3" name="Google Shape;103;p15"/>
          <p:cNvCxnSpPr>
            <a:stCxn id="102" idx="6"/>
          </p:cNvCxnSpPr>
          <p:nvPr/>
        </p:nvCxnSpPr>
        <p:spPr>
          <a:xfrm>
            <a:off x="4359050" y="3136225"/>
            <a:ext cx="1639200" cy="0"/>
          </a:xfrm>
          <a:prstGeom prst="straightConnector1">
            <a:avLst/>
          </a:prstGeom>
          <a:noFill/>
          <a:ln cap="flat" cmpd="sng" w="9525">
            <a:solidFill>
              <a:srgbClr val="98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04" name="Google Shape;104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30600" y="2986522"/>
            <a:ext cx="3301891" cy="5352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5"/>
          <p:cNvSpPr/>
          <p:nvPr/>
        </p:nvSpPr>
        <p:spPr>
          <a:xfrm>
            <a:off x="4755225" y="2351338"/>
            <a:ext cx="299400" cy="299400"/>
          </a:xfrm>
          <a:prstGeom prst="ellipse">
            <a:avLst/>
          </a:prstGeom>
          <a:solidFill>
            <a:srgbClr val="A43C3C">
              <a:alpha val="45280"/>
            </a:srgbClr>
          </a:solidFill>
          <a:ln cap="flat" cmpd="sng" w="9525">
            <a:solidFill>
              <a:srgbClr val="A61C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6" name="Google Shape;106;p15"/>
          <p:cNvCxnSpPr>
            <a:stCxn id="105" idx="6"/>
          </p:cNvCxnSpPr>
          <p:nvPr/>
        </p:nvCxnSpPr>
        <p:spPr>
          <a:xfrm>
            <a:off x="5054625" y="2501038"/>
            <a:ext cx="1639200" cy="0"/>
          </a:xfrm>
          <a:prstGeom prst="straightConnector1">
            <a:avLst/>
          </a:prstGeom>
          <a:noFill/>
          <a:ln cap="flat" cmpd="sng" w="9525">
            <a:solidFill>
              <a:srgbClr val="98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07" name="Google Shape;107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41375" y="2364383"/>
            <a:ext cx="3301900" cy="2733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5"/>
          <p:cNvPicPr preferRelativeResize="0"/>
          <p:nvPr/>
        </p:nvPicPr>
        <p:blipFill rotWithShape="1">
          <a:blip r:embed="rId6">
            <a:alphaModFix/>
          </a:blip>
          <a:srcRect b="0" l="0" r="0" t="17184"/>
          <a:stretch/>
        </p:blipFill>
        <p:spPr>
          <a:xfrm>
            <a:off x="152400" y="4670075"/>
            <a:ext cx="2708649" cy="35795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5"/>
          <p:cNvSpPr/>
          <p:nvPr/>
        </p:nvSpPr>
        <p:spPr>
          <a:xfrm>
            <a:off x="2516050" y="4670075"/>
            <a:ext cx="299400" cy="299400"/>
          </a:xfrm>
          <a:prstGeom prst="ellipse">
            <a:avLst/>
          </a:prstGeom>
          <a:solidFill>
            <a:srgbClr val="A43C3C">
              <a:alpha val="45280"/>
            </a:srgbClr>
          </a:solidFill>
          <a:ln cap="flat" cmpd="sng" w="9525">
            <a:solidFill>
              <a:srgbClr val="A61C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0" name="Google Shape;110;p15"/>
          <p:cNvCxnSpPr>
            <a:stCxn id="109" idx="6"/>
          </p:cNvCxnSpPr>
          <p:nvPr/>
        </p:nvCxnSpPr>
        <p:spPr>
          <a:xfrm>
            <a:off x="2815450" y="4819775"/>
            <a:ext cx="3093900" cy="0"/>
          </a:xfrm>
          <a:prstGeom prst="straightConnector1">
            <a:avLst/>
          </a:prstGeom>
          <a:noFill/>
          <a:ln cap="flat" cmpd="sng" w="9525">
            <a:solidFill>
              <a:srgbClr val="98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11" name="Google Shape;111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326663" y="4356100"/>
            <a:ext cx="2909768" cy="53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6"/>
          <p:cNvSpPr txBox="1"/>
          <p:nvPr>
            <p:ph type="title"/>
          </p:nvPr>
        </p:nvSpPr>
        <p:spPr>
          <a:xfrm>
            <a:off x="727650" y="5870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Open Each Page for Individual Information</a:t>
            </a:r>
            <a:endParaRPr/>
          </a:p>
        </p:txBody>
      </p:sp>
      <p:pic>
        <p:nvPicPr>
          <p:cNvPr id="117" name="Google Shape;11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0125" y="1787925"/>
            <a:ext cx="4471173" cy="2604549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6"/>
          <p:cNvSpPr/>
          <p:nvPr/>
        </p:nvSpPr>
        <p:spPr>
          <a:xfrm>
            <a:off x="2018575" y="1743600"/>
            <a:ext cx="3170400" cy="410100"/>
          </a:xfrm>
          <a:prstGeom prst="rect">
            <a:avLst/>
          </a:prstGeom>
          <a:solidFill>
            <a:srgbClr val="A43C3C">
              <a:alpha val="452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9" name="Google Shape;119;p16"/>
          <p:cNvCxnSpPr>
            <a:stCxn id="118" idx="1"/>
          </p:cNvCxnSpPr>
          <p:nvPr/>
        </p:nvCxnSpPr>
        <p:spPr>
          <a:xfrm rot="10800000">
            <a:off x="1741375" y="1948650"/>
            <a:ext cx="277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0" name="Google Shape;120;p16"/>
          <p:cNvSpPr/>
          <p:nvPr/>
        </p:nvSpPr>
        <p:spPr>
          <a:xfrm>
            <a:off x="455550" y="1549575"/>
            <a:ext cx="1407900" cy="892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Name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Location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Feature</a:t>
            </a:r>
            <a:endParaRPr sz="1300"/>
          </a:p>
        </p:txBody>
      </p:sp>
      <p:sp>
        <p:nvSpPr>
          <p:cNvPr id="121" name="Google Shape;121;p16"/>
          <p:cNvSpPr/>
          <p:nvPr/>
        </p:nvSpPr>
        <p:spPr>
          <a:xfrm>
            <a:off x="2126625" y="3481175"/>
            <a:ext cx="978300" cy="302100"/>
          </a:xfrm>
          <a:prstGeom prst="rect">
            <a:avLst/>
          </a:prstGeom>
          <a:solidFill>
            <a:srgbClr val="A43C3C">
              <a:alpha val="452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16"/>
          <p:cNvSpPr/>
          <p:nvPr/>
        </p:nvSpPr>
        <p:spPr>
          <a:xfrm>
            <a:off x="455550" y="3287150"/>
            <a:ext cx="1407900" cy="892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Score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Number of reviews</a:t>
            </a:r>
            <a:endParaRPr sz="1300"/>
          </a:p>
        </p:txBody>
      </p:sp>
      <p:cxnSp>
        <p:nvCxnSpPr>
          <p:cNvPr id="123" name="Google Shape;123;p16"/>
          <p:cNvCxnSpPr/>
          <p:nvPr/>
        </p:nvCxnSpPr>
        <p:spPr>
          <a:xfrm rot="10800000">
            <a:off x="1863450" y="3632225"/>
            <a:ext cx="277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4" name="Google Shape;124;p16"/>
          <p:cNvSpPr/>
          <p:nvPr/>
        </p:nvSpPr>
        <p:spPr>
          <a:xfrm>
            <a:off x="4986600" y="4090375"/>
            <a:ext cx="1233300" cy="236100"/>
          </a:xfrm>
          <a:prstGeom prst="rect">
            <a:avLst/>
          </a:prstGeom>
          <a:solidFill>
            <a:srgbClr val="A43C3C">
              <a:alpha val="452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5" name="Google Shape;125;p16"/>
          <p:cNvCxnSpPr>
            <a:stCxn id="124" idx="3"/>
          </p:cNvCxnSpPr>
          <p:nvPr/>
        </p:nvCxnSpPr>
        <p:spPr>
          <a:xfrm>
            <a:off x="6219900" y="4208425"/>
            <a:ext cx="465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6" name="Google Shape;126;p16"/>
          <p:cNvSpPr/>
          <p:nvPr/>
        </p:nvSpPr>
        <p:spPr>
          <a:xfrm>
            <a:off x="6685500" y="3971700"/>
            <a:ext cx="1407900" cy="465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Location</a:t>
            </a:r>
            <a:endParaRPr sz="1300"/>
          </a:p>
        </p:txBody>
      </p:sp>
      <p:pic>
        <p:nvPicPr>
          <p:cNvPr id="127" name="Google Shape;12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81073" y="1466475"/>
            <a:ext cx="2760152" cy="196712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28" name="Google Shape;128;p16"/>
          <p:cNvSpPr/>
          <p:nvPr/>
        </p:nvSpPr>
        <p:spPr>
          <a:xfrm flipH="1" rot="10800000">
            <a:off x="5355900" y="1530925"/>
            <a:ext cx="2631900" cy="321600"/>
          </a:xfrm>
          <a:prstGeom prst="rect">
            <a:avLst/>
          </a:prstGeom>
          <a:solidFill>
            <a:srgbClr val="A43C3C">
              <a:alpha val="452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16"/>
          <p:cNvSpPr/>
          <p:nvPr/>
        </p:nvSpPr>
        <p:spPr>
          <a:xfrm>
            <a:off x="7213575" y="1458925"/>
            <a:ext cx="1407900" cy="465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Reviews</a:t>
            </a:r>
            <a:endParaRPr sz="13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7"/>
          <p:cNvSpPr txBox="1"/>
          <p:nvPr>
            <p:ph type="title"/>
          </p:nvPr>
        </p:nvSpPr>
        <p:spPr>
          <a:xfrm>
            <a:off x="729450" y="7090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cleaning</a:t>
            </a:r>
            <a:endParaRPr/>
          </a:p>
        </p:txBody>
      </p:sp>
      <p:sp>
        <p:nvSpPr>
          <p:cNvPr id="135" name="Google Shape;135;p17"/>
          <p:cNvSpPr txBox="1"/>
          <p:nvPr>
            <p:ph idx="1" type="body"/>
          </p:nvPr>
        </p:nvSpPr>
        <p:spPr>
          <a:xfrm>
            <a:off x="727650" y="1365000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Unlist tuples and list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Using regex to extract restaurant score, number of reviews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Conduct one-hot-encoding on cuisine features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Geocoding on the restaurants addresses using Google Cloud Map API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cxnSp>
        <p:nvCxnSpPr>
          <p:cNvPr id="136" name="Google Shape;136;p17"/>
          <p:cNvCxnSpPr/>
          <p:nvPr/>
        </p:nvCxnSpPr>
        <p:spPr>
          <a:xfrm>
            <a:off x="1773869" y="3620803"/>
            <a:ext cx="352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37" name="Google Shape;13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3875" y="2929725"/>
            <a:ext cx="860000" cy="138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17"/>
          <p:cNvPicPr preferRelativeResize="0"/>
          <p:nvPr/>
        </p:nvPicPr>
        <p:blipFill rotWithShape="1">
          <a:blip r:embed="rId4">
            <a:alphaModFix/>
          </a:blip>
          <a:srcRect b="0" l="22763" r="-7" t="0"/>
          <a:stretch/>
        </p:blipFill>
        <p:spPr>
          <a:xfrm>
            <a:off x="2126675" y="2929725"/>
            <a:ext cx="860000" cy="138215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17"/>
          <p:cNvSpPr txBox="1"/>
          <p:nvPr/>
        </p:nvSpPr>
        <p:spPr>
          <a:xfrm>
            <a:off x="837675" y="4311875"/>
            <a:ext cx="1895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latin typeface="Lato"/>
                <a:ea typeface="Lato"/>
                <a:cs typeface="Lato"/>
                <a:sym typeface="Lato"/>
              </a:rPr>
              <a:t>Geocoding</a:t>
            </a:r>
            <a:endParaRPr i="1" sz="10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40" name="Google Shape;140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99075" y="2929725"/>
            <a:ext cx="1063785" cy="138215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17"/>
          <p:cNvSpPr txBox="1"/>
          <p:nvPr/>
        </p:nvSpPr>
        <p:spPr>
          <a:xfrm>
            <a:off x="3799075" y="4300800"/>
            <a:ext cx="1895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latin typeface="Lato"/>
                <a:ea typeface="Lato"/>
                <a:cs typeface="Lato"/>
                <a:sym typeface="Lato"/>
              </a:rPr>
              <a:t>One-hot-encoding</a:t>
            </a:r>
            <a:endParaRPr i="1" sz="100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42" name="Google Shape;142;p17"/>
          <p:cNvCxnSpPr/>
          <p:nvPr/>
        </p:nvCxnSpPr>
        <p:spPr>
          <a:xfrm>
            <a:off x="4862844" y="3626103"/>
            <a:ext cx="352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43" name="Google Shape;143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58525" y="2929727"/>
            <a:ext cx="1422007" cy="138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